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Nunito"/>
      <p:regular r:id="rId17"/>
      <p:bold r:id="rId18"/>
      <p:italic r:id="rId19"/>
      <p:boldItalic r:id="rId20"/>
    </p:embeddedFont>
    <p:embeddedFont>
      <p:font typeface="Maven Pro"/>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Italic.fntdata"/><Relationship Id="rId11" Type="http://schemas.openxmlformats.org/officeDocument/2006/relationships/slide" Target="slides/slide6.xml"/><Relationship Id="rId22" Type="http://schemas.openxmlformats.org/officeDocument/2006/relationships/font" Target="fonts/MavenPro-bold.fntdata"/><Relationship Id="rId10" Type="http://schemas.openxmlformats.org/officeDocument/2006/relationships/slide" Target="slides/slide5.xml"/><Relationship Id="rId21" Type="http://schemas.openxmlformats.org/officeDocument/2006/relationships/font" Target="fonts/MavenPro-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unito-italic.fntdata"/><Relationship Id="rId6" Type="http://schemas.openxmlformats.org/officeDocument/2006/relationships/slide" Target="slides/slide1.xml"/><Relationship Id="rId18"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c8fb50122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c8fb50122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c8bcb32a8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c8bcb32a8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c83dd5e8a9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c83dd5e8a9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c83dd5e8a9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c83dd5e8a9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c83dd5e8a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c83dd5e8a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t/>
            </a:r>
            <a:endParaRPr sz="1300">
              <a:solidFill>
                <a:srgbClr val="424242"/>
              </a:solidFill>
              <a:latin typeface="Nunito"/>
              <a:ea typeface="Nunito"/>
              <a:cs typeface="Nunito"/>
              <a:sym typeface="Nuni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c83dd5e8a9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c83dd5e8a9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t/>
            </a:r>
            <a:endParaRPr sz="1300">
              <a:solidFill>
                <a:srgbClr val="424242"/>
              </a:solidFill>
            </a:endParaRPr>
          </a:p>
          <a:p>
            <a:pPr indent="0" lvl="0" marL="0" rtl="0" algn="l">
              <a:lnSpc>
                <a:spcPct val="115000"/>
              </a:lnSpc>
              <a:spcBef>
                <a:spcPts val="1200"/>
              </a:spcBef>
              <a:spcAft>
                <a:spcPts val="1200"/>
              </a:spcAft>
              <a:buClr>
                <a:schemeClr val="dk1"/>
              </a:buClr>
              <a:buSzPts val="1100"/>
              <a:buFont typeface="Arial"/>
              <a:buNone/>
            </a:pPr>
            <a:r>
              <a:t/>
            </a:r>
            <a:endParaRPr sz="1300">
              <a:solidFill>
                <a:srgbClr val="424242"/>
              </a:solidFill>
              <a:latin typeface="Nunito"/>
              <a:ea typeface="Nunito"/>
              <a:cs typeface="Nunito"/>
              <a:sym typeface="Nuni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c83dd5e8a9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c83dd5e8a9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c8fb5012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c8fb5012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c8fb50122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c8fb50122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c8fb50122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c8fb50122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dc.etsu.edu/cgi/viewcontent.cgi?article=1920&amp;context=et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Speech: Requisitos No Funcionales</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s"/>
              <a:t>Rigoberto Oviedo Bolaños</a:t>
            </a:r>
            <a:endParaRPr/>
          </a:p>
          <a:p>
            <a:pPr indent="0" lvl="0" marL="0" rtl="0" algn="l">
              <a:spcBef>
                <a:spcPts val="0"/>
              </a:spcBef>
              <a:spcAft>
                <a:spcPts val="0"/>
              </a:spcAft>
              <a:buNone/>
            </a:pPr>
            <a:r>
              <a:rPr lang="es"/>
              <a:t>Carlos Andres Sanchez Aviles</a:t>
            </a:r>
            <a:endParaRPr/>
          </a:p>
          <a:p>
            <a:pPr indent="0" lvl="0" marL="0" rtl="0" algn="l">
              <a:spcBef>
                <a:spcPts val="0"/>
              </a:spcBef>
              <a:spcAft>
                <a:spcPts val="0"/>
              </a:spcAft>
              <a:buNone/>
            </a:pPr>
            <a:r>
              <a:rPr lang="es"/>
              <a:t>Maira Daniela Rodas Álvarez</a:t>
            </a:r>
            <a:endParaRPr/>
          </a:p>
          <a:p>
            <a:pPr indent="0" lvl="0" marL="0" rtl="0" algn="l">
              <a:spcBef>
                <a:spcPts val="0"/>
              </a:spcBef>
              <a:spcAft>
                <a:spcPts val="0"/>
              </a:spcAft>
              <a:buNone/>
            </a:pPr>
            <a:r>
              <a:rPr lang="es"/>
              <a:t>Diego A. Herrera 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42" name="Shape 342"/>
        <p:cNvGrpSpPr/>
        <p:nvPr/>
      </p:nvGrpSpPr>
      <p:grpSpPr>
        <a:xfrm>
          <a:off x="0" y="0"/>
          <a:ext cx="0" cy="0"/>
          <a:chOff x="0" y="0"/>
          <a:chExt cx="0" cy="0"/>
        </a:xfrm>
      </p:grpSpPr>
      <p:sp>
        <p:nvSpPr>
          <p:cNvPr id="343" name="Google Shape;343;p22"/>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solidFill>
                  <a:srgbClr val="FFFFFF"/>
                </a:solidFill>
              </a:rPr>
              <a:t>Ejemplo de implementación:</a:t>
            </a:r>
            <a:endParaRPr>
              <a:solidFill>
                <a:srgbClr val="FFFFFF"/>
              </a:solidFill>
            </a:endParaRPr>
          </a:p>
          <a:p>
            <a:pPr indent="0" lvl="0" marL="0" rtl="0" algn="l">
              <a:spcBef>
                <a:spcPts val="0"/>
              </a:spcBef>
              <a:spcAft>
                <a:spcPts val="0"/>
              </a:spcAft>
              <a:buNone/>
            </a:pPr>
            <a:r>
              <a:rPr lang="es">
                <a:solidFill>
                  <a:srgbClr val="FFFFFF"/>
                </a:solidFill>
              </a:rPr>
              <a:t>Viabilidad (Feasibility)</a:t>
            </a:r>
            <a:endParaRPr>
              <a:solidFill>
                <a:srgbClr val="FFFFFF"/>
              </a:solidFill>
            </a:endParaRPr>
          </a:p>
        </p:txBody>
      </p:sp>
      <p:sp>
        <p:nvSpPr>
          <p:cNvPr id="344" name="Google Shape;344;p22"/>
          <p:cNvSpPr txBox="1"/>
          <p:nvPr>
            <p:ph idx="1" type="body"/>
          </p:nvPr>
        </p:nvSpPr>
        <p:spPr>
          <a:xfrm>
            <a:off x="1303800" y="1990050"/>
            <a:ext cx="15894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sz="1600">
                <a:solidFill>
                  <a:srgbClr val="FFFFFF"/>
                </a:solidFill>
              </a:rPr>
              <a:t>Dimensión de Recursos:</a:t>
            </a:r>
            <a:endParaRPr b="1" sz="1600">
              <a:solidFill>
                <a:srgbClr val="FFFFFF"/>
              </a:solidFill>
            </a:endParaRPr>
          </a:p>
          <a:p>
            <a:pPr indent="0" lvl="0" marL="0" rtl="0" algn="l">
              <a:spcBef>
                <a:spcPts val="1200"/>
              </a:spcBef>
              <a:spcAft>
                <a:spcPts val="1200"/>
              </a:spcAft>
              <a:buNone/>
            </a:pPr>
            <a:r>
              <a:t/>
            </a:r>
            <a:endParaRPr/>
          </a:p>
        </p:txBody>
      </p:sp>
      <p:pic>
        <p:nvPicPr>
          <p:cNvPr id="345" name="Google Shape;345;p22"/>
          <p:cNvPicPr preferRelativeResize="0"/>
          <p:nvPr/>
        </p:nvPicPr>
        <p:blipFill>
          <a:blip r:embed="rId3">
            <a:alphaModFix/>
          </a:blip>
          <a:stretch>
            <a:fillRect/>
          </a:stretch>
        </p:blipFill>
        <p:spPr>
          <a:xfrm>
            <a:off x="3117025" y="1597875"/>
            <a:ext cx="5257051" cy="3034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49" name="Shape 349"/>
        <p:cNvGrpSpPr/>
        <p:nvPr/>
      </p:nvGrpSpPr>
      <p:grpSpPr>
        <a:xfrm>
          <a:off x="0" y="0"/>
          <a:ext cx="0" cy="0"/>
          <a:chOff x="0" y="0"/>
          <a:chExt cx="0" cy="0"/>
        </a:xfrm>
      </p:grpSpPr>
      <p:sp>
        <p:nvSpPr>
          <p:cNvPr id="350" name="Google Shape;350;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rgbClr val="FFFFFF"/>
                </a:solidFill>
              </a:rPr>
              <a:t>Referencias</a:t>
            </a:r>
            <a:endParaRPr>
              <a:solidFill>
                <a:srgbClr val="FFFFFF"/>
              </a:solidFill>
            </a:endParaRPr>
          </a:p>
        </p:txBody>
      </p:sp>
      <p:sp>
        <p:nvSpPr>
          <p:cNvPr id="351" name="Google Shape;351;p23"/>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FFFFFF"/>
              </a:buClr>
              <a:buSzPts val="1200"/>
              <a:buAutoNum type="arabicPeriod"/>
            </a:pPr>
            <a:r>
              <a:rPr lang="es" sz="1200">
                <a:solidFill>
                  <a:srgbClr val="FFFFFF"/>
                </a:solidFill>
              </a:rPr>
              <a:t>Moody, J. (2003). Categorizing Non-Functional Requirements Using a Hierarchy in UML. Recuperado de: </a:t>
            </a:r>
            <a:r>
              <a:rPr lang="es" sz="1200" u="sng">
                <a:solidFill>
                  <a:srgbClr val="FFFFFF"/>
                </a:solidFill>
                <a:hlinkClick r:id="rId3">
                  <a:extLst>
                    <a:ext uri="{A12FA001-AC4F-418D-AE19-62706E023703}">
                      <ahyp:hlinkClr val="tx"/>
                    </a:ext>
                  </a:extLst>
                </a:hlinkClick>
              </a:rPr>
              <a:t>https://dc.etsu.edu/cgi/viewcontent.cgi?article=1920&amp;context=etd</a:t>
            </a:r>
            <a:endParaRPr sz="1200">
              <a:solidFill>
                <a:srgbClr val="FFFFFF"/>
              </a:solidFill>
            </a:endParaRPr>
          </a:p>
          <a:p>
            <a:pPr indent="-304800" lvl="0" marL="457200" rtl="0" algn="l">
              <a:spcBef>
                <a:spcPts val="0"/>
              </a:spcBef>
              <a:spcAft>
                <a:spcPts val="0"/>
              </a:spcAft>
              <a:buClr>
                <a:srgbClr val="FFFFFF"/>
              </a:buClr>
              <a:buSzPts val="1200"/>
              <a:buAutoNum type="arabicPeriod"/>
            </a:pPr>
            <a:r>
              <a:rPr lang="es" sz="1200">
                <a:solidFill>
                  <a:srgbClr val="FFFFFF"/>
                </a:solidFill>
              </a:rPr>
              <a:t>A. Nagarajan and A. Vaddadi, "Automated Fault-Tolerance Testing," 2016 IEEE Ninth International Conference on Software Testing, Verification and Validation Workshops (ICSTW), Chicago, IL, USA, 2016, pp. 275-276, doi: 10.1109/ICSTW.2016.34.</a:t>
            </a:r>
            <a:endParaRPr sz="1200">
              <a:solidFill>
                <a:srgbClr val="FFFFFF"/>
              </a:solidFill>
            </a:endParaRPr>
          </a:p>
          <a:p>
            <a:pPr indent="0" lvl="0" marL="457200" rtl="0" algn="l">
              <a:spcBef>
                <a:spcPts val="1200"/>
              </a:spcBef>
              <a:spcAft>
                <a:spcPts val="1200"/>
              </a:spcAft>
              <a:buNone/>
            </a:pPr>
            <a:r>
              <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86175"/>
            <a:ext cx="66216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solidFill>
                  <a:srgbClr val="FFFFFF"/>
                </a:solidFill>
              </a:rPr>
              <a:t>Consistencia Externa (External Consistency)</a:t>
            </a:r>
            <a:endParaRPr>
              <a:solidFill>
                <a:srgbClr val="FFFFFF"/>
              </a:solidFill>
            </a:endParaRPr>
          </a:p>
        </p:txBody>
      </p:sp>
      <p:sp>
        <p:nvSpPr>
          <p:cNvPr id="284" name="Google Shape;284;p14"/>
          <p:cNvSpPr txBox="1"/>
          <p:nvPr>
            <p:ph idx="1" type="body"/>
          </p:nvPr>
        </p:nvSpPr>
        <p:spPr>
          <a:xfrm>
            <a:off x="5082725" y="2014150"/>
            <a:ext cx="35262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solidFill>
                  <a:srgbClr val="FFFFFF"/>
                </a:solidFill>
              </a:rPr>
              <a:t>El requisito de Consistencia Externa describe una parte de la </a:t>
            </a:r>
            <a:r>
              <a:rPr lang="es">
                <a:solidFill>
                  <a:srgbClr val="FFFFFF"/>
                </a:solidFill>
              </a:rPr>
              <a:t>especificación de requisitos de software (ERS)</a:t>
            </a:r>
            <a:r>
              <a:rPr lang="es">
                <a:solidFill>
                  <a:srgbClr val="FFFFFF"/>
                </a:solidFill>
              </a:rPr>
              <a:t> de un sistema. Para ser coherente externamente, ningún requisito contenido en la e</a:t>
            </a:r>
            <a:r>
              <a:rPr lang="es">
                <a:solidFill>
                  <a:srgbClr val="FFFFFF"/>
                </a:solidFill>
              </a:rPr>
              <a:t>specificación de requisitos de software (ERS)</a:t>
            </a:r>
            <a:r>
              <a:rPr lang="es">
                <a:solidFill>
                  <a:srgbClr val="FFFFFF"/>
                </a:solidFill>
              </a:rPr>
              <a:t> no puede entrar en conflicto con cualquier documentación de proyecto ya establecida.</a:t>
            </a:r>
            <a:endParaRPr>
              <a:solidFill>
                <a:srgbClr val="FFFFFF"/>
              </a:solidFill>
            </a:endParaRPr>
          </a:p>
        </p:txBody>
      </p:sp>
      <p:pic>
        <p:nvPicPr>
          <p:cNvPr id="285" name="Google Shape;285;p14"/>
          <p:cNvPicPr preferRelativeResize="0"/>
          <p:nvPr/>
        </p:nvPicPr>
        <p:blipFill rotWithShape="1">
          <a:blip r:embed="rId3">
            <a:alphaModFix/>
          </a:blip>
          <a:srcRect b="3210" l="7383" r="8717" t="22123"/>
          <a:stretch/>
        </p:blipFill>
        <p:spPr>
          <a:xfrm>
            <a:off x="598425" y="2014150"/>
            <a:ext cx="4225598" cy="2166975"/>
          </a:xfrm>
          <a:prstGeom prst="rect">
            <a:avLst/>
          </a:prstGeom>
          <a:noFill/>
          <a:ln>
            <a:noFill/>
          </a:ln>
        </p:spPr>
      </p:pic>
      <p:sp>
        <p:nvSpPr>
          <p:cNvPr id="286" name="Google Shape;286;p14"/>
          <p:cNvSpPr/>
          <p:nvPr/>
        </p:nvSpPr>
        <p:spPr>
          <a:xfrm>
            <a:off x="4400250" y="3809125"/>
            <a:ext cx="428700" cy="372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txBox="1"/>
          <p:nvPr/>
        </p:nvSpPr>
        <p:spPr>
          <a:xfrm>
            <a:off x="8199900" y="4474100"/>
            <a:ext cx="9441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s" sz="1100">
                <a:solidFill>
                  <a:srgbClr val="FFFFFF"/>
                </a:solidFill>
                <a:latin typeface="Nunito"/>
                <a:ea typeface="Nunito"/>
                <a:cs typeface="Nunito"/>
                <a:sym typeface="Nunito"/>
              </a:rPr>
              <a:t>[1]</a:t>
            </a:r>
            <a:endParaRPr>
              <a:solidFill>
                <a:srgbClr val="FFFFFF"/>
              </a:solidFill>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291" name="Shape 291"/>
        <p:cNvGrpSpPr/>
        <p:nvPr/>
      </p:nvGrpSpPr>
      <p:grpSpPr>
        <a:xfrm>
          <a:off x="0" y="0"/>
          <a:ext cx="0" cy="0"/>
          <a:chOff x="0" y="0"/>
          <a:chExt cx="0" cy="0"/>
        </a:xfrm>
      </p:grpSpPr>
      <p:sp>
        <p:nvSpPr>
          <p:cNvPr id="292" name="Google Shape;292;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rgbClr val="FFFFFF"/>
                </a:solidFill>
              </a:rPr>
              <a:t>Tolerancia a los fallos (Fault-Tolerance)</a:t>
            </a:r>
            <a:endParaRPr>
              <a:solidFill>
                <a:srgbClr val="FFFFFF"/>
              </a:solidFill>
            </a:endParaRPr>
          </a:p>
        </p:txBody>
      </p:sp>
      <p:pic>
        <p:nvPicPr>
          <p:cNvPr id="293" name="Google Shape;293;p15"/>
          <p:cNvPicPr preferRelativeResize="0"/>
          <p:nvPr/>
        </p:nvPicPr>
        <p:blipFill>
          <a:blip r:embed="rId3">
            <a:alphaModFix/>
          </a:blip>
          <a:stretch>
            <a:fillRect/>
          </a:stretch>
        </p:blipFill>
        <p:spPr>
          <a:xfrm>
            <a:off x="4146300" y="2048450"/>
            <a:ext cx="4187990" cy="2790250"/>
          </a:xfrm>
          <a:prstGeom prst="rect">
            <a:avLst/>
          </a:prstGeom>
          <a:noFill/>
          <a:ln>
            <a:noFill/>
          </a:ln>
        </p:spPr>
      </p:pic>
      <p:sp>
        <p:nvSpPr>
          <p:cNvPr id="294" name="Google Shape;294;p15"/>
          <p:cNvSpPr txBox="1"/>
          <p:nvPr/>
        </p:nvSpPr>
        <p:spPr>
          <a:xfrm>
            <a:off x="552650" y="2048438"/>
            <a:ext cx="3165300" cy="220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00">
                <a:solidFill>
                  <a:srgbClr val="FFFFFF"/>
                </a:solidFill>
                <a:latin typeface="Nunito"/>
                <a:ea typeface="Nunito"/>
                <a:cs typeface="Nunito"/>
                <a:sym typeface="Nunito"/>
              </a:rPr>
              <a:t>Tipos de fallas: transitorias, intermitentes y permanentes.</a:t>
            </a:r>
            <a:endParaRPr sz="1300">
              <a:solidFill>
                <a:srgbClr val="FFFFFF"/>
              </a:solidFill>
              <a:latin typeface="Nunito"/>
              <a:ea typeface="Nunito"/>
              <a:cs typeface="Nunito"/>
              <a:sym typeface="Nunito"/>
            </a:endParaRPr>
          </a:p>
          <a:p>
            <a:pPr indent="0" lvl="0" marL="0" rtl="0" algn="l">
              <a:spcBef>
                <a:spcPts val="0"/>
              </a:spcBef>
              <a:spcAft>
                <a:spcPts val="0"/>
              </a:spcAft>
              <a:buNone/>
            </a:pPr>
            <a:r>
              <a:t/>
            </a:r>
            <a:endParaRPr sz="1300">
              <a:solidFill>
                <a:srgbClr val="FFFFFF"/>
              </a:solidFill>
              <a:latin typeface="Nunito"/>
              <a:ea typeface="Nunito"/>
              <a:cs typeface="Nunito"/>
              <a:sym typeface="Nunito"/>
            </a:endParaRPr>
          </a:p>
          <a:p>
            <a:pPr indent="0" lvl="0" marL="0" rtl="0" algn="l">
              <a:spcBef>
                <a:spcPts val="0"/>
              </a:spcBef>
              <a:spcAft>
                <a:spcPts val="0"/>
              </a:spcAft>
              <a:buNone/>
            </a:pPr>
            <a:r>
              <a:rPr lang="es" sz="1300">
                <a:solidFill>
                  <a:srgbClr val="FFFFFF"/>
                </a:solidFill>
                <a:latin typeface="Nunito"/>
                <a:ea typeface="Nunito"/>
                <a:cs typeface="Nunito"/>
                <a:sym typeface="Nunito"/>
              </a:rPr>
              <a:t>El </a:t>
            </a:r>
            <a:r>
              <a:rPr lang="es" sz="1300">
                <a:solidFill>
                  <a:srgbClr val="FFFFFF"/>
                </a:solidFill>
                <a:latin typeface="Nunito"/>
                <a:ea typeface="Nunito"/>
                <a:cs typeface="Nunito"/>
                <a:sym typeface="Nunito"/>
              </a:rPr>
              <a:t>método</a:t>
            </a:r>
            <a:r>
              <a:rPr lang="es" sz="1300">
                <a:solidFill>
                  <a:srgbClr val="FFFFFF"/>
                </a:solidFill>
                <a:latin typeface="Nunito"/>
                <a:ea typeface="Nunito"/>
                <a:cs typeface="Nunito"/>
                <a:sym typeface="Nunito"/>
              </a:rPr>
              <a:t> general para la tolerancia a las fallas consiste en el uso de </a:t>
            </a:r>
            <a:r>
              <a:rPr lang="es" sz="1300">
                <a:solidFill>
                  <a:srgbClr val="FFFFFF"/>
                </a:solidFill>
                <a:latin typeface="Nunito"/>
                <a:ea typeface="Nunito"/>
                <a:cs typeface="Nunito"/>
                <a:sym typeface="Nunito"/>
              </a:rPr>
              <a:t>redundancias</a:t>
            </a:r>
            <a:r>
              <a:rPr lang="es" sz="1300">
                <a:solidFill>
                  <a:srgbClr val="FFFFFF"/>
                </a:solidFill>
                <a:latin typeface="Nunito"/>
                <a:ea typeface="Nunito"/>
                <a:cs typeface="Nunito"/>
                <a:sym typeface="Nunito"/>
              </a:rPr>
              <a:t> existen 3 tipos; redundancia de </a:t>
            </a:r>
            <a:r>
              <a:rPr lang="es" sz="1300">
                <a:solidFill>
                  <a:srgbClr val="FFFFFF"/>
                </a:solidFill>
                <a:latin typeface="Nunito"/>
                <a:ea typeface="Nunito"/>
                <a:cs typeface="Nunito"/>
                <a:sym typeface="Nunito"/>
              </a:rPr>
              <a:t>información</a:t>
            </a:r>
            <a:r>
              <a:rPr lang="es" sz="1300">
                <a:solidFill>
                  <a:srgbClr val="FFFFFF"/>
                </a:solidFill>
                <a:latin typeface="Nunito"/>
                <a:ea typeface="Nunito"/>
                <a:cs typeface="Nunito"/>
                <a:sym typeface="Nunito"/>
              </a:rPr>
              <a:t>, redundancia del tiempo, redundancia </a:t>
            </a:r>
            <a:r>
              <a:rPr lang="es" sz="1300">
                <a:solidFill>
                  <a:srgbClr val="FFFFFF"/>
                </a:solidFill>
                <a:latin typeface="Nunito"/>
                <a:ea typeface="Nunito"/>
                <a:cs typeface="Nunito"/>
                <a:sym typeface="Nunito"/>
              </a:rPr>
              <a:t>física.</a:t>
            </a:r>
            <a:endParaRPr sz="1300">
              <a:solidFill>
                <a:srgbClr val="FFFFFF"/>
              </a:solidFill>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
        <p:nvSpPr>
          <p:cNvPr id="295" name="Google Shape;295;p15"/>
          <p:cNvSpPr txBox="1"/>
          <p:nvPr/>
        </p:nvSpPr>
        <p:spPr>
          <a:xfrm>
            <a:off x="381775" y="4533650"/>
            <a:ext cx="9441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s" sz="1100">
                <a:solidFill>
                  <a:srgbClr val="FFFFFF"/>
                </a:solidFill>
                <a:latin typeface="Nunito"/>
                <a:ea typeface="Nunito"/>
                <a:cs typeface="Nunito"/>
                <a:sym typeface="Nunito"/>
              </a:rPr>
              <a:t>[2]</a:t>
            </a:r>
            <a:endParaRPr>
              <a:solidFill>
                <a:srgbClr val="FFFFFF"/>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299" name="Shape 299"/>
        <p:cNvGrpSpPr/>
        <p:nvPr/>
      </p:nvGrpSpPr>
      <p:grpSpPr>
        <a:xfrm>
          <a:off x="0" y="0"/>
          <a:ext cx="0" cy="0"/>
          <a:chOff x="0" y="0"/>
          <a:chExt cx="0" cy="0"/>
        </a:xfrm>
      </p:grpSpPr>
      <p:sp>
        <p:nvSpPr>
          <p:cNvPr id="300" name="Google Shape;300;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rgbClr val="FFFFFF"/>
                </a:solidFill>
              </a:rPr>
              <a:t>Viabilidad </a:t>
            </a:r>
            <a:r>
              <a:rPr lang="es">
                <a:solidFill>
                  <a:srgbClr val="FFFFFF"/>
                </a:solidFill>
              </a:rPr>
              <a:t>(</a:t>
            </a:r>
            <a:r>
              <a:rPr lang="es">
                <a:solidFill>
                  <a:srgbClr val="FFFFFF"/>
                </a:solidFill>
              </a:rPr>
              <a:t>Feasibility</a:t>
            </a:r>
            <a:r>
              <a:rPr lang="es">
                <a:solidFill>
                  <a:srgbClr val="FFFFFF"/>
                </a:solidFill>
              </a:rPr>
              <a:t>)</a:t>
            </a:r>
            <a:endParaRPr>
              <a:solidFill>
                <a:srgbClr val="FFFFFF"/>
              </a:solidFill>
            </a:endParaRPr>
          </a:p>
        </p:txBody>
      </p:sp>
      <p:sp>
        <p:nvSpPr>
          <p:cNvPr id="301" name="Google Shape;301;p16"/>
          <p:cNvSpPr txBox="1"/>
          <p:nvPr>
            <p:ph idx="1" type="body"/>
          </p:nvPr>
        </p:nvSpPr>
        <p:spPr>
          <a:xfrm>
            <a:off x="4134650" y="1990050"/>
            <a:ext cx="44667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Un requisito es factible en la medida en que el sistema satisfaga los requisitos del sistema pero validando que el sistema especificado pueda ser lo suficientemente mantenible y confiable para mantener un equilibrio positivo en cada ciclo de vida.</a:t>
            </a:r>
            <a:endParaRPr sz="1000">
              <a:solidFill>
                <a:srgbClr val="FFFFFF"/>
              </a:solidFill>
            </a:endParaRPr>
          </a:p>
          <a:p>
            <a:pPr indent="0" lvl="0" marL="0" rtl="0" algn="l">
              <a:spcBef>
                <a:spcPts val="1200"/>
              </a:spcBef>
              <a:spcAft>
                <a:spcPts val="0"/>
              </a:spcAft>
              <a:buNone/>
            </a:pPr>
            <a:r>
              <a:rPr lang="es">
                <a:solidFill>
                  <a:srgbClr val="FFFFFF"/>
                </a:solidFill>
              </a:rPr>
              <a:t>Se pueden enumerar cuatro dimensiones de la factibilidad del software: tecnología, finanzas, tiempo y recursos.</a:t>
            </a:r>
            <a:endParaRPr sz="1000">
              <a:solidFill>
                <a:srgbClr val="FFFFFF"/>
              </a:solidFill>
            </a:endParaRPr>
          </a:p>
          <a:p>
            <a:pPr indent="0" lvl="0" marL="0" rtl="0" algn="l">
              <a:spcBef>
                <a:spcPts val="1200"/>
              </a:spcBef>
              <a:spcAft>
                <a:spcPts val="1200"/>
              </a:spcAft>
              <a:buNone/>
            </a:pPr>
            <a:r>
              <a:rPr lang="es">
                <a:solidFill>
                  <a:srgbClr val="FFFFFF"/>
                </a:solidFill>
              </a:rPr>
              <a:t>La viabilidad de un sistema de software es una pregunta de "sí o no"; no puede ser parcialmente factible.</a:t>
            </a:r>
            <a:endParaRPr>
              <a:solidFill>
                <a:srgbClr val="FFFFFF"/>
              </a:solidFill>
            </a:endParaRPr>
          </a:p>
        </p:txBody>
      </p:sp>
      <p:sp>
        <p:nvSpPr>
          <p:cNvPr id="302" name="Google Shape;302;p16"/>
          <p:cNvSpPr txBox="1"/>
          <p:nvPr/>
        </p:nvSpPr>
        <p:spPr>
          <a:xfrm>
            <a:off x="8155850" y="4468700"/>
            <a:ext cx="9441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s" sz="1100">
                <a:solidFill>
                  <a:srgbClr val="FFFFFF"/>
                </a:solidFill>
                <a:latin typeface="Nunito"/>
                <a:ea typeface="Nunito"/>
                <a:cs typeface="Nunito"/>
                <a:sym typeface="Nunito"/>
              </a:rPr>
              <a:t>[1]</a:t>
            </a:r>
            <a:endParaRPr>
              <a:solidFill>
                <a:srgbClr val="FFFFFF"/>
              </a:solidFill>
              <a:latin typeface="Nunito"/>
              <a:ea typeface="Nunito"/>
              <a:cs typeface="Nunito"/>
              <a:sym typeface="Nunito"/>
            </a:endParaRPr>
          </a:p>
        </p:txBody>
      </p:sp>
      <p:pic>
        <p:nvPicPr>
          <p:cNvPr id="303" name="Google Shape;303;p16"/>
          <p:cNvPicPr preferRelativeResize="0"/>
          <p:nvPr/>
        </p:nvPicPr>
        <p:blipFill>
          <a:blip r:embed="rId3">
            <a:alphaModFix/>
          </a:blip>
          <a:stretch>
            <a:fillRect/>
          </a:stretch>
        </p:blipFill>
        <p:spPr>
          <a:xfrm>
            <a:off x="680375" y="2042000"/>
            <a:ext cx="3302675" cy="2437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07" name="Shape 307"/>
        <p:cNvGrpSpPr/>
        <p:nvPr/>
      </p:nvGrpSpPr>
      <p:grpSpPr>
        <a:xfrm>
          <a:off x="0" y="0"/>
          <a:ext cx="0" cy="0"/>
          <a:chOff x="0" y="0"/>
          <a:chExt cx="0" cy="0"/>
        </a:xfrm>
      </p:grpSpPr>
      <p:sp>
        <p:nvSpPr>
          <p:cNvPr id="308" name="Google Shape;308;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rgbClr val="FFFFFF"/>
                </a:solidFill>
              </a:rPr>
              <a:t>Flexibilidad (Flexibility)</a:t>
            </a:r>
            <a:endParaRPr>
              <a:solidFill>
                <a:srgbClr val="FFFFFF"/>
              </a:solidFill>
            </a:endParaRPr>
          </a:p>
        </p:txBody>
      </p:sp>
      <p:pic>
        <p:nvPicPr>
          <p:cNvPr id="309" name="Google Shape;309;p17"/>
          <p:cNvPicPr preferRelativeResize="0"/>
          <p:nvPr/>
        </p:nvPicPr>
        <p:blipFill>
          <a:blip r:embed="rId3">
            <a:alphaModFix/>
          </a:blip>
          <a:stretch>
            <a:fillRect/>
          </a:stretch>
        </p:blipFill>
        <p:spPr>
          <a:xfrm>
            <a:off x="4152925" y="2048451"/>
            <a:ext cx="3865327" cy="2705726"/>
          </a:xfrm>
          <a:prstGeom prst="rect">
            <a:avLst/>
          </a:prstGeom>
          <a:noFill/>
          <a:ln>
            <a:noFill/>
          </a:ln>
        </p:spPr>
      </p:pic>
      <p:sp>
        <p:nvSpPr>
          <p:cNvPr id="310" name="Google Shape;310;p17"/>
          <p:cNvSpPr txBox="1"/>
          <p:nvPr/>
        </p:nvSpPr>
        <p:spPr>
          <a:xfrm>
            <a:off x="680075" y="2048438"/>
            <a:ext cx="3165300" cy="262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s" sz="1300">
                <a:solidFill>
                  <a:srgbClr val="FFFFFF"/>
                </a:solidFill>
              </a:rPr>
              <a:t>El requerimiento de la flexibilidad describe el esfuerzo requerido para modificar un programa o sistema operacional. Se podría requerir que un sistema de software sea flexible si se sabe que habrá cambios en su ambiente operativo después de que este haya sido desplegado y esté en funcionamiento normal.</a:t>
            </a:r>
            <a:endParaRPr>
              <a:solidFill>
                <a:srgbClr val="FFFFFF"/>
              </a:solidFill>
              <a:latin typeface="Nunito"/>
              <a:ea typeface="Nunito"/>
              <a:cs typeface="Nunito"/>
              <a:sym typeface="Nunito"/>
            </a:endParaRPr>
          </a:p>
          <a:p>
            <a:pPr indent="0" lvl="0" marL="0" rtl="0" algn="l">
              <a:spcBef>
                <a:spcPts val="1200"/>
              </a:spcBef>
              <a:spcAft>
                <a:spcPts val="0"/>
              </a:spcAft>
              <a:buNone/>
            </a:pPr>
            <a:r>
              <a:t/>
            </a:r>
            <a:endParaRPr>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14" name="Shape 314"/>
        <p:cNvGrpSpPr/>
        <p:nvPr/>
      </p:nvGrpSpPr>
      <p:grpSpPr>
        <a:xfrm>
          <a:off x="0" y="0"/>
          <a:ext cx="0" cy="0"/>
          <a:chOff x="0" y="0"/>
          <a:chExt cx="0" cy="0"/>
        </a:xfrm>
      </p:grpSpPr>
      <p:sp>
        <p:nvSpPr>
          <p:cNvPr id="315" name="Google Shape;315;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rgbClr val="FFFFFF"/>
                </a:solidFill>
              </a:rPr>
              <a:t>Generalidad (Generality)</a:t>
            </a:r>
            <a:endParaRPr>
              <a:solidFill>
                <a:srgbClr val="FFFFFF"/>
              </a:solidFill>
            </a:endParaRPr>
          </a:p>
        </p:txBody>
      </p:sp>
      <p:sp>
        <p:nvSpPr>
          <p:cNvPr id="316" name="Google Shape;316;p18"/>
          <p:cNvSpPr txBox="1"/>
          <p:nvPr>
            <p:ph idx="1" type="body"/>
          </p:nvPr>
        </p:nvSpPr>
        <p:spPr>
          <a:xfrm>
            <a:off x="4937900" y="1990050"/>
            <a:ext cx="3396300" cy="2541600"/>
          </a:xfrm>
          <a:prstGeom prst="rect">
            <a:avLst/>
          </a:prstGeom>
        </p:spPr>
        <p:txBody>
          <a:bodyPr anchorCtr="0" anchor="t" bIns="91425" lIns="91425" spcFirstLastPara="1" rIns="91425" wrap="square" tIns="91425">
            <a:normAutofit fontScale="70000" lnSpcReduction="10000"/>
          </a:bodyPr>
          <a:lstStyle/>
          <a:p>
            <a:pPr indent="0" lvl="0" marL="0" rtl="0" algn="l">
              <a:spcBef>
                <a:spcPts val="1200"/>
              </a:spcBef>
              <a:spcAft>
                <a:spcPts val="0"/>
              </a:spcAft>
              <a:buNone/>
            </a:pPr>
            <a:r>
              <a:rPr lang="es" sz="1907">
                <a:solidFill>
                  <a:srgbClr val="FFFFFF"/>
                </a:solidFill>
                <a:latin typeface="Arial"/>
                <a:ea typeface="Arial"/>
                <a:cs typeface="Arial"/>
                <a:sym typeface="Arial"/>
              </a:rPr>
              <a:t>El requerimiento de generalidad describe la amplitud de aplicación potencial de componentes de un programa. Estos componentes, tienen la capacidad de reutilización. Si uno de estos componentes puede ser reusado varias veces en contextos diferentes y proyectos diversos, se puede describir como un componente general. </a:t>
            </a:r>
            <a:endParaRPr sz="1907">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pic>
        <p:nvPicPr>
          <p:cNvPr id="317" name="Google Shape;317;p18"/>
          <p:cNvPicPr preferRelativeResize="0"/>
          <p:nvPr/>
        </p:nvPicPr>
        <p:blipFill>
          <a:blip r:embed="rId3">
            <a:alphaModFix/>
          </a:blip>
          <a:stretch>
            <a:fillRect/>
          </a:stretch>
        </p:blipFill>
        <p:spPr>
          <a:xfrm>
            <a:off x="665225" y="1990050"/>
            <a:ext cx="4130451" cy="2166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21" name="Shape 321"/>
        <p:cNvGrpSpPr/>
        <p:nvPr/>
      </p:nvGrpSpPr>
      <p:grpSpPr>
        <a:xfrm>
          <a:off x="0" y="0"/>
          <a:ext cx="0" cy="0"/>
          <a:chOff x="0" y="0"/>
          <a:chExt cx="0" cy="0"/>
        </a:xfrm>
      </p:grpSpPr>
      <p:sp>
        <p:nvSpPr>
          <p:cNvPr id="322" name="Google Shape;322;p19"/>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solidFill>
                  <a:srgbClr val="FFFFFF"/>
                </a:solidFill>
              </a:rPr>
              <a:t>Ejemplo de implementación:</a:t>
            </a:r>
            <a:endParaRPr>
              <a:solidFill>
                <a:srgbClr val="FFFFFF"/>
              </a:solidFill>
            </a:endParaRPr>
          </a:p>
          <a:p>
            <a:pPr indent="0" lvl="0" marL="0" rtl="0" algn="l">
              <a:spcBef>
                <a:spcPts val="0"/>
              </a:spcBef>
              <a:spcAft>
                <a:spcPts val="0"/>
              </a:spcAft>
              <a:buNone/>
            </a:pPr>
            <a:r>
              <a:rPr lang="es">
                <a:solidFill>
                  <a:srgbClr val="FFFFFF"/>
                </a:solidFill>
              </a:rPr>
              <a:t>Viabilidad (Feasibility)</a:t>
            </a:r>
            <a:endParaRPr>
              <a:solidFill>
                <a:srgbClr val="FFFFFF"/>
              </a:solidFill>
            </a:endParaRPr>
          </a:p>
        </p:txBody>
      </p:sp>
      <p:sp>
        <p:nvSpPr>
          <p:cNvPr id="323" name="Google Shape;323;p19"/>
          <p:cNvSpPr txBox="1"/>
          <p:nvPr>
            <p:ph idx="1" type="body"/>
          </p:nvPr>
        </p:nvSpPr>
        <p:spPr>
          <a:xfrm>
            <a:off x="1303800" y="1990050"/>
            <a:ext cx="15894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sz="1600">
                <a:solidFill>
                  <a:srgbClr val="FFFFFF"/>
                </a:solidFill>
              </a:rPr>
              <a:t>Dimensión </a:t>
            </a:r>
            <a:r>
              <a:rPr b="1" lang="es" sz="1600">
                <a:solidFill>
                  <a:srgbClr val="FFFFFF"/>
                </a:solidFill>
              </a:rPr>
              <a:t>Tecnológica:</a:t>
            </a:r>
            <a:endParaRPr b="1" sz="1600">
              <a:solidFill>
                <a:srgbClr val="FFFFFF"/>
              </a:solidFill>
            </a:endParaRPr>
          </a:p>
          <a:p>
            <a:pPr indent="0" lvl="0" marL="0" rtl="0" algn="l">
              <a:spcBef>
                <a:spcPts val="1200"/>
              </a:spcBef>
              <a:spcAft>
                <a:spcPts val="1200"/>
              </a:spcAft>
              <a:buNone/>
            </a:pPr>
            <a:r>
              <a:t/>
            </a:r>
            <a:endParaRPr/>
          </a:p>
        </p:txBody>
      </p:sp>
      <p:pic>
        <p:nvPicPr>
          <p:cNvPr id="324" name="Google Shape;324;p19"/>
          <p:cNvPicPr preferRelativeResize="0"/>
          <p:nvPr/>
        </p:nvPicPr>
        <p:blipFill>
          <a:blip r:embed="rId3">
            <a:alphaModFix/>
          </a:blip>
          <a:stretch>
            <a:fillRect/>
          </a:stretch>
        </p:blipFill>
        <p:spPr>
          <a:xfrm>
            <a:off x="2893127" y="1597875"/>
            <a:ext cx="5057554" cy="2933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28" name="Shape 328"/>
        <p:cNvGrpSpPr/>
        <p:nvPr/>
      </p:nvGrpSpPr>
      <p:grpSpPr>
        <a:xfrm>
          <a:off x="0" y="0"/>
          <a:ext cx="0" cy="0"/>
          <a:chOff x="0" y="0"/>
          <a:chExt cx="0" cy="0"/>
        </a:xfrm>
      </p:grpSpPr>
      <p:sp>
        <p:nvSpPr>
          <p:cNvPr id="329" name="Google Shape;329;p20"/>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solidFill>
                  <a:srgbClr val="FFFFFF"/>
                </a:solidFill>
              </a:rPr>
              <a:t>Ejemplo de implementación:</a:t>
            </a:r>
            <a:endParaRPr>
              <a:solidFill>
                <a:srgbClr val="FFFFFF"/>
              </a:solidFill>
            </a:endParaRPr>
          </a:p>
          <a:p>
            <a:pPr indent="0" lvl="0" marL="0" rtl="0" algn="l">
              <a:spcBef>
                <a:spcPts val="0"/>
              </a:spcBef>
              <a:spcAft>
                <a:spcPts val="0"/>
              </a:spcAft>
              <a:buNone/>
            </a:pPr>
            <a:r>
              <a:rPr lang="es">
                <a:solidFill>
                  <a:srgbClr val="FFFFFF"/>
                </a:solidFill>
              </a:rPr>
              <a:t>Viabilidad (Feasibility)</a:t>
            </a:r>
            <a:endParaRPr>
              <a:solidFill>
                <a:srgbClr val="FFFFFF"/>
              </a:solidFill>
            </a:endParaRPr>
          </a:p>
        </p:txBody>
      </p:sp>
      <p:pic>
        <p:nvPicPr>
          <p:cNvPr id="330" name="Google Shape;330;p20"/>
          <p:cNvPicPr preferRelativeResize="0"/>
          <p:nvPr/>
        </p:nvPicPr>
        <p:blipFill>
          <a:blip r:embed="rId3">
            <a:alphaModFix/>
          </a:blip>
          <a:stretch>
            <a:fillRect/>
          </a:stretch>
        </p:blipFill>
        <p:spPr>
          <a:xfrm>
            <a:off x="3092375" y="1597875"/>
            <a:ext cx="5158985" cy="3095400"/>
          </a:xfrm>
          <a:prstGeom prst="rect">
            <a:avLst/>
          </a:prstGeom>
          <a:noFill/>
          <a:ln>
            <a:noFill/>
          </a:ln>
        </p:spPr>
      </p:pic>
      <p:sp>
        <p:nvSpPr>
          <p:cNvPr id="331" name="Google Shape;331;p20"/>
          <p:cNvSpPr txBox="1"/>
          <p:nvPr>
            <p:ph idx="1" type="body"/>
          </p:nvPr>
        </p:nvSpPr>
        <p:spPr>
          <a:xfrm>
            <a:off x="1303800" y="1990050"/>
            <a:ext cx="15894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sz="1600">
                <a:solidFill>
                  <a:srgbClr val="FFFFFF"/>
                </a:solidFill>
              </a:rPr>
              <a:t>Dimensión Financiera:</a:t>
            </a:r>
            <a:endParaRPr b="1" sz="1600">
              <a:solidFill>
                <a:srgbClr val="FFFFFF"/>
              </a:solidFill>
            </a:endParaRPr>
          </a:p>
          <a:p>
            <a:pPr indent="0" lvl="0" marL="0" rtl="0" algn="l">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335" name="Shape 335"/>
        <p:cNvGrpSpPr/>
        <p:nvPr/>
      </p:nvGrpSpPr>
      <p:grpSpPr>
        <a:xfrm>
          <a:off x="0" y="0"/>
          <a:ext cx="0" cy="0"/>
          <a:chOff x="0" y="0"/>
          <a:chExt cx="0" cy="0"/>
        </a:xfrm>
      </p:grpSpPr>
      <p:sp>
        <p:nvSpPr>
          <p:cNvPr id="336" name="Google Shape;336;p21"/>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solidFill>
                  <a:srgbClr val="FFFFFF"/>
                </a:solidFill>
              </a:rPr>
              <a:t>Ejemplo de implementación:</a:t>
            </a:r>
            <a:endParaRPr>
              <a:solidFill>
                <a:srgbClr val="FFFFFF"/>
              </a:solidFill>
            </a:endParaRPr>
          </a:p>
          <a:p>
            <a:pPr indent="0" lvl="0" marL="0" rtl="0" algn="l">
              <a:spcBef>
                <a:spcPts val="0"/>
              </a:spcBef>
              <a:spcAft>
                <a:spcPts val="0"/>
              </a:spcAft>
              <a:buNone/>
            </a:pPr>
            <a:r>
              <a:rPr lang="es">
                <a:solidFill>
                  <a:srgbClr val="FFFFFF"/>
                </a:solidFill>
              </a:rPr>
              <a:t>Viabilidad (Feasibility)</a:t>
            </a:r>
            <a:endParaRPr>
              <a:solidFill>
                <a:srgbClr val="FFFFFF"/>
              </a:solidFill>
            </a:endParaRPr>
          </a:p>
        </p:txBody>
      </p:sp>
      <p:pic>
        <p:nvPicPr>
          <p:cNvPr id="337" name="Google Shape;337;p21"/>
          <p:cNvPicPr preferRelativeResize="0"/>
          <p:nvPr/>
        </p:nvPicPr>
        <p:blipFill>
          <a:blip r:embed="rId3">
            <a:alphaModFix/>
          </a:blip>
          <a:stretch>
            <a:fillRect/>
          </a:stretch>
        </p:blipFill>
        <p:spPr>
          <a:xfrm>
            <a:off x="3256825" y="1597875"/>
            <a:ext cx="5165350" cy="2903875"/>
          </a:xfrm>
          <a:prstGeom prst="rect">
            <a:avLst/>
          </a:prstGeom>
          <a:noFill/>
          <a:ln>
            <a:noFill/>
          </a:ln>
        </p:spPr>
      </p:pic>
      <p:sp>
        <p:nvSpPr>
          <p:cNvPr id="338" name="Google Shape;338;p21"/>
          <p:cNvSpPr txBox="1"/>
          <p:nvPr>
            <p:ph idx="1" type="body"/>
          </p:nvPr>
        </p:nvSpPr>
        <p:spPr>
          <a:xfrm>
            <a:off x="1303800" y="1990050"/>
            <a:ext cx="15894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sz="1600">
                <a:solidFill>
                  <a:srgbClr val="FFFFFF"/>
                </a:solidFill>
              </a:rPr>
              <a:t>Dimensión Temporal:</a:t>
            </a:r>
            <a:endParaRPr b="1" sz="1600">
              <a:solidFill>
                <a:srgbClr val="FFFFFF"/>
              </a:solidFill>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